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f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22" r:id="rId2"/>
    <p:sldId id="372" r:id="rId3"/>
    <p:sldId id="374" r:id="rId4"/>
    <p:sldId id="909" r:id="rId5"/>
    <p:sldId id="763" r:id="rId6"/>
    <p:sldId id="789" r:id="rId7"/>
    <p:sldId id="792" r:id="rId8"/>
    <p:sldId id="791" r:id="rId9"/>
    <p:sldId id="869" r:id="rId10"/>
    <p:sldId id="373" r:id="rId11"/>
    <p:sldId id="910" r:id="rId12"/>
    <p:sldId id="905" r:id="rId13"/>
    <p:sldId id="872" r:id="rId14"/>
    <p:sldId id="412" r:id="rId15"/>
    <p:sldId id="911" r:id="rId16"/>
    <p:sldId id="377" r:id="rId17"/>
    <p:sldId id="378" r:id="rId18"/>
    <p:sldId id="379" r:id="rId19"/>
    <p:sldId id="829" r:id="rId20"/>
    <p:sldId id="907" r:id="rId21"/>
    <p:sldId id="912" r:id="rId22"/>
    <p:sldId id="917" r:id="rId23"/>
    <p:sldId id="381" r:id="rId24"/>
    <p:sldId id="918" r:id="rId25"/>
    <p:sldId id="919" r:id="rId26"/>
    <p:sldId id="920" r:id="rId27"/>
    <p:sldId id="382" r:id="rId28"/>
    <p:sldId id="921" r:id="rId29"/>
    <p:sldId id="387" r:id="rId30"/>
    <p:sldId id="922" r:id="rId31"/>
    <p:sldId id="923" r:id="rId32"/>
    <p:sldId id="924" r:id="rId33"/>
    <p:sldId id="925" r:id="rId34"/>
    <p:sldId id="926" r:id="rId35"/>
    <p:sldId id="927" r:id="rId36"/>
    <p:sldId id="928" r:id="rId37"/>
    <p:sldId id="929" r:id="rId38"/>
    <p:sldId id="913" r:id="rId39"/>
    <p:sldId id="908" r:id="rId40"/>
    <p:sldId id="403" r:id="rId41"/>
    <p:sldId id="277" r:id="rId42"/>
    <p:sldId id="279" r:id="rId43"/>
    <p:sldId id="278" r:id="rId44"/>
    <p:sldId id="405" r:id="rId45"/>
    <p:sldId id="414" r:id="rId46"/>
    <p:sldId id="413" r:id="rId47"/>
    <p:sldId id="408" r:id="rId48"/>
    <p:sldId id="421" r:id="rId49"/>
    <p:sldId id="930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8456B"/>
    <a:srgbClr val="46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67"/>
    <p:restoredTop sz="98792" autoAdjust="0"/>
  </p:normalViewPr>
  <p:slideViewPr>
    <p:cSldViewPr snapToGrid="0" snapToObjects="1">
      <p:cViewPr varScale="1">
        <p:scale>
          <a:sx n="79" d="100"/>
          <a:sy n="79" d="100"/>
        </p:scale>
        <p:origin x="-66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DFE3F-6ED3-DA45-A878-BBD2E5834142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30CCE-1627-264E-B219-BAA7A03E4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74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75CE1-AD9F-8345-9EE8-C5282013714F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405BB-0D6C-5A43-9CBC-8D3EB90DC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405BB-0D6C-5A43-9CBC-8D3EB90DC8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405BB-0D6C-5A43-9CBC-8D3EB90DC8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405BB-0D6C-5A43-9CBC-8D3EB90DC8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405BB-0D6C-5A43-9CBC-8D3EB90DC8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canadians.org</a:t>
            </a:r>
            <a:r>
              <a:rPr lang="en-US" dirty="0"/>
              <a:t>/content/world-future-council-statement-against-nuclear-power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/2011/03/19/opinion/19herbert.html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405BB-0D6C-5A43-9CBC-8D3EB90DC80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405BB-0D6C-5A43-9CBC-8D3EB90DC80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92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09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3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1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7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0E7A-FFC6-1D49-9185-4FEDC3B754C0}" type="datetimeFigureOut">
              <a:rPr lang="en-US" smtClean="0"/>
              <a:t>3/4/19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DD45A-96A7-2942-AF2B-CE3BB9DF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5" Type="http://schemas.microsoft.com/office/2007/relationships/hdphoto" Target="../media/hdphoto3.wdp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alex@alexepstein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5734"/>
            <a:ext cx="9144000" cy="171026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4403" y="2404877"/>
            <a:ext cx="72409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 Neue"/>
                <a:ea typeface="Lato" panose="020F0502020204030203" pitchFamily="34" charset="0"/>
                <a:cs typeface="Helvetica Neue"/>
              </a:rPr>
              <a:t>-5 to 5</a:t>
            </a:r>
          </a:p>
        </p:txBody>
      </p:sp>
    </p:spTree>
    <p:extLst>
      <p:ext uri="{BB962C8B-B14F-4D97-AF65-F5344CB8AC3E}">
        <p14:creationId xmlns:p14="http://schemas.microsoft.com/office/powerpoint/2010/main" val="422967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693390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“Transition”/ extinction narrative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390" y="1749080"/>
            <a:ext cx="5844707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200" dirty="0">
                <a:latin typeface="Helvetica Neue"/>
                <a:cs typeface="Helvetica Neue"/>
              </a:rPr>
              <a:t>Humanity should and likely will radically reduce fossil fuel use because it </a:t>
            </a:r>
          </a:p>
          <a:p>
            <a:endParaRPr lang="en-US" sz="2200" dirty="0">
              <a:latin typeface="Helvetica Neue"/>
              <a:cs typeface="Helvetica Neue"/>
            </a:endParaRPr>
          </a:p>
          <a:p>
            <a:r>
              <a:rPr lang="en-US" sz="2200" dirty="0">
                <a:latin typeface="Helvetica Neue"/>
                <a:cs typeface="Helvetica Neue"/>
              </a:rPr>
              <a:t>(1) Causes climate change</a:t>
            </a:r>
            <a:br>
              <a:rPr lang="en-US" sz="2200" dirty="0">
                <a:latin typeface="Helvetica Neue"/>
                <a:cs typeface="Helvetica Neue"/>
              </a:rPr>
            </a:br>
            <a:r>
              <a:rPr lang="en-US" sz="2200" dirty="0">
                <a:latin typeface="Helvetica Neue"/>
                <a:cs typeface="Helvetica Neue"/>
              </a:rPr>
              <a:t>(2) Is replaceable by renewables </a:t>
            </a:r>
          </a:p>
          <a:p>
            <a:endParaRPr lang="en-US" sz="2200" dirty="0">
              <a:latin typeface="Helvetica Neue"/>
              <a:cs typeface="Helvetica Neue"/>
            </a:endParaRPr>
          </a:p>
        </p:txBody>
      </p:sp>
      <p:pic>
        <p:nvPicPr>
          <p:cNvPr id="10" name="Picture 9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69" y="1511920"/>
            <a:ext cx="6811211" cy="103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9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5734"/>
            <a:ext cx="9144000" cy="171026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4403" y="2404877"/>
            <a:ext cx="72409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 Neue"/>
                <a:ea typeface="Lato" panose="020F0502020204030203" pitchFamily="34" charset="0"/>
                <a:cs typeface="Helvetica Neue"/>
              </a:rPr>
              <a:t>Arguing to 0</a:t>
            </a:r>
          </a:p>
        </p:txBody>
      </p:sp>
    </p:spTree>
    <p:extLst>
      <p:ext uri="{BB962C8B-B14F-4D97-AF65-F5344CB8AC3E}">
        <p14:creationId xmlns:p14="http://schemas.microsoft.com/office/powerpoint/2010/main" val="166013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8" y="313063"/>
            <a:ext cx="4458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cs typeface="Helvetica Neue"/>
              </a:rPr>
              <a:t>Bad persuaders accept their opponents’ definition of good and evil—even though they don’t agree with it.</a:t>
            </a:r>
          </a:p>
          <a:p>
            <a:endParaRPr lang="en-US" dirty="0">
              <a:latin typeface="Helvetica Neue"/>
              <a:ea typeface="Helvetica Neue" charset="0"/>
              <a:cs typeface="Helvetica Neue"/>
            </a:endParaRPr>
          </a:p>
          <a:p>
            <a:endParaRPr lang="en-US" dirty="0">
              <a:latin typeface="Helvetica Neue"/>
              <a:ea typeface="Helvetica Neue" charset="0"/>
              <a:cs typeface="Helvetica Neue"/>
            </a:endParaRPr>
          </a:p>
        </p:txBody>
      </p:sp>
      <p:pic>
        <p:nvPicPr>
          <p:cNvPr id="14" name="Picture 13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40" y="2563002"/>
            <a:ext cx="4582665" cy="729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8177" y="1776796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/>
                <a:cs typeface="Helvetica Neue"/>
              </a:rPr>
              <a:t>1. Accept the goal (100)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8178" y="3432473"/>
            <a:ext cx="427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/>
                <a:cs typeface="Helvetica Neue"/>
              </a:rPr>
              <a:t>2. Argue superiority of product or policy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2472" y="2149907"/>
            <a:ext cx="1800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Not green/renewable</a:t>
            </a:r>
          </a:p>
          <a:p>
            <a:r>
              <a:rPr lang="en-US" sz="1350" dirty="0">
                <a:latin typeface="Helvetica Neue"/>
                <a:cs typeface="Helvetica Neue"/>
              </a:rPr>
              <a:t>(more fossil fuels)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5125" y="2141753"/>
            <a:ext cx="14736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Completely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green/renewable</a:t>
            </a:r>
          </a:p>
        </p:txBody>
      </p:sp>
      <p:pic>
        <p:nvPicPr>
          <p:cNvPr id="16" name="Picture 1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40" y="4312350"/>
            <a:ext cx="4582665" cy="729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35195" y="3891101"/>
            <a:ext cx="19062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More fossil fuel </a:t>
            </a:r>
          </a:p>
          <a:p>
            <a:r>
              <a:rPr lang="en-US" sz="1350" dirty="0">
                <a:latin typeface="Helvetica Neue"/>
                <a:cs typeface="Helvetica Neue"/>
              </a:rPr>
              <a:t>development, fracking</a:t>
            </a:r>
          </a:p>
          <a:p>
            <a:endParaRPr lang="en-US" sz="1350" dirty="0"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1567" y="3891101"/>
            <a:ext cx="21691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Solar and wind subsidies,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Green New Deal</a:t>
            </a:r>
          </a:p>
        </p:txBody>
      </p:sp>
    </p:spTree>
    <p:extLst>
      <p:ext uri="{BB962C8B-B14F-4D97-AF65-F5344CB8AC3E}">
        <p14:creationId xmlns:p14="http://schemas.microsoft.com/office/powerpoint/2010/main" val="293514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8958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8" y="888317"/>
            <a:ext cx="445884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cs typeface="Helvetica Neue"/>
              </a:rPr>
              <a:t>But this forces them into a disastrous position. </a:t>
            </a:r>
          </a:p>
          <a:p>
            <a:endParaRPr lang="en-US" sz="2100" dirty="0">
              <a:latin typeface="Helvetica Neue"/>
              <a:cs typeface="Helvetica Neue"/>
            </a:endParaRPr>
          </a:p>
          <a:p>
            <a:r>
              <a:rPr lang="en-US" sz="1650" dirty="0">
                <a:latin typeface="Helvetica Neue"/>
                <a:cs typeface="Helvetica Neue"/>
              </a:rPr>
              <a:t>Example: </a:t>
            </a:r>
            <a:r>
              <a:rPr lang="en-US" sz="1650" dirty="0">
                <a:solidFill>
                  <a:srgbClr val="3F9CDD"/>
                </a:solidFill>
                <a:latin typeface="Helvetica Neue"/>
                <a:cs typeface="Helvetica Neue"/>
              </a:rPr>
              <a:t>Shale energy</a:t>
            </a:r>
          </a:p>
        </p:txBody>
      </p:sp>
      <p:pic>
        <p:nvPicPr>
          <p:cNvPr id="6" name="Picture 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52" y="2937292"/>
            <a:ext cx="5399798" cy="85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8471" y="2598144"/>
            <a:ext cx="1800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Not green/renewable</a:t>
            </a:r>
          </a:p>
          <a:p>
            <a:r>
              <a:rPr lang="en-US" sz="1350" dirty="0">
                <a:latin typeface="Helvetica Neue"/>
                <a:cs typeface="Helvetica Neue"/>
              </a:rPr>
              <a:t>(more fossil fuels)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8153" y="2598144"/>
            <a:ext cx="14736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Completely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green/renewable</a:t>
            </a:r>
          </a:p>
        </p:txBody>
      </p:sp>
    </p:spTree>
    <p:extLst>
      <p:ext uri="{BB962C8B-B14F-4D97-AF65-F5344CB8AC3E}">
        <p14:creationId xmlns:p14="http://schemas.microsoft.com/office/powerpoint/2010/main" val="186220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703998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“Transition”/ extinction narrative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703998" y="1627499"/>
            <a:ext cx="5844707" cy="2708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200" dirty="0">
                <a:latin typeface="Helvetica Neue"/>
                <a:cs typeface="Helvetica Neue"/>
              </a:rPr>
              <a:t>Executives report this narrative is causing problems with stakeholders including: </a:t>
            </a:r>
          </a:p>
          <a:p>
            <a:endParaRPr lang="en-US" sz="2200" dirty="0">
              <a:latin typeface="Helvetica Neue"/>
              <a:cs typeface="Helvetica Neue"/>
            </a:endParaRP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Investors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Board members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Employees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Communities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Voters </a:t>
            </a:r>
          </a:p>
        </p:txBody>
      </p:sp>
      <p:pic>
        <p:nvPicPr>
          <p:cNvPr id="6" name="Picture 5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69" y="1511920"/>
            <a:ext cx="6811211" cy="103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5734"/>
            <a:ext cx="9144000" cy="171026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4403" y="2404877"/>
            <a:ext cx="72409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 Neue"/>
                <a:ea typeface="Lato" panose="020F0502020204030203" pitchFamily="34" charset="0"/>
                <a:cs typeface="Helvetica Neue"/>
              </a:rPr>
              <a:t>Challenging and changing 100</a:t>
            </a:r>
          </a:p>
        </p:txBody>
      </p:sp>
    </p:spTree>
    <p:extLst>
      <p:ext uri="{BB962C8B-B14F-4D97-AF65-F5344CB8AC3E}">
        <p14:creationId xmlns:p14="http://schemas.microsoft.com/office/powerpoint/2010/main" val="343489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l100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0" y="-995787"/>
            <a:ext cx="10756900" cy="15886349"/>
          </a:xfrm>
          <a:prstGeom prst="rect">
            <a:avLst/>
          </a:prstGeom>
        </p:spPr>
      </p:pic>
      <p:pic>
        <p:nvPicPr>
          <p:cNvPr id="3" name="Picture 2" descr="s-l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4" y="-125452"/>
            <a:ext cx="4303882" cy="63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35745_10101670076150814_5713101390882509777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AKJI148t9zjNBEia7S21I1urz8vy10lf60oYRyn5oM?size=1600x1200"/>
          <p:cNvPicPr>
            <a:picLocks noChangeAspect="1" noChangeArrowheads="1"/>
          </p:cNvPicPr>
          <p:nvPr/>
        </p:nvPicPr>
        <p:blipFill>
          <a:blip r:embed="rId2">
            <a:alphaModFix amt="9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11508" cy="691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vAKJI148t9zjNBEia7S21I1urz8vy10lf60oYRyn5oM?size=1600x1200"/>
          <p:cNvPicPr>
            <a:picLocks noChangeAspect="1" noChangeArrowheads="1"/>
          </p:cNvPicPr>
          <p:nvPr/>
        </p:nvPicPr>
        <p:blipFill>
          <a:blip r:embed="rId4">
            <a:alphaModFix amt="9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2" y="1"/>
            <a:ext cx="5411508" cy="691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vAKJI148t9zjNBEia7S21I1urz8vy10lf60oYRyn5oM?size=1600x1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16" y="33220"/>
            <a:ext cx="4161623" cy="531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2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8" y="1227458"/>
            <a:ext cx="4458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My </a:t>
            </a:r>
            <a:r>
              <a:rPr lang="en-US" sz="2100" dirty="0">
                <a:solidFill>
                  <a:srgbClr val="3F9CDD"/>
                </a:solidFill>
                <a:latin typeface="Helvetica Neue"/>
                <a:ea typeface="Helvetica Neue" charset="0"/>
                <a:cs typeface="Helvetica Neue"/>
              </a:rPr>
              <a:t>definition</a:t>
            </a:r>
            <a:r>
              <a:rPr lang="en-US" sz="2100" dirty="0">
                <a:solidFill>
                  <a:srgbClr val="4FB9E4"/>
                </a:solidFill>
                <a:latin typeface="Helvetica Neue"/>
                <a:ea typeface="Helvetica Neue" charset="0"/>
                <a:cs typeface="Helvetica Neue"/>
              </a:rPr>
              <a:t> </a:t>
            </a:r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of 100 and -100 in energy (and everything else)</a:t>
            </a:r>
            <a:endParaRPr lang="en-US" dirty="0">
              <a:latin typeface="Helvetica Neue"/>
              <a:ea typeface="Helvetica Neue" charset="0"/>
              <a:cs typeface="Helvetica Neue"/>
            </a:endParaRPr>
          </a:p>
        </p:txBody>
      </p:sp>
      <p:pic>
        <p:nvPicPr>
          <p:cNvPr id="6" name="Picture 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52" y="2717646"/>
            <a:ext cx="5399798" cy="85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2227" y="2344948"/>
            <a:ext cx="14831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Maximum </a:t>
            </a:r>
          </a:p>
          <a:p>
            <a:r>
              <a:rPr lang="en-US" sz="1350" dirty="0">
                <a:latin typeface="Helvetica Neue"/>
                <a:cs typeface="Helvetica Neue"/>
              </a:rPr>
              <a:t>Human Suffering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7000" y="2344948"/>
            <a:ext cx="16369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Maximum 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Human Flourishing</a:t>
            </a:r>
          </a:p>
        </p:txBody>
      </p:sp>
    </p:spTree>
    <p:extLst>
      <p:ext uri="{BB962C8B-B14F-4D97-AF65-F5344CB8AC3E}">
        <p14:creationId xmlns:p14="http://schemas.microsoft.com/office/powerpoint/2010/main" val="315780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900114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Why are you doing this?</a:t>
            </a:r>
          </a:p>
        </p:txBody>
      </p:sp>
      <p:pic>
        <p:nvPicPr>
          <p:cNvPr id="9" name="Alex Epstein at Peoples Climate March Part 8 Standing Against the Mo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799" y="1044194"/>
            <a:ext cx="6519334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1542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7" y="719477"/>
            <a:ext cx="660631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Helvetica Neue"/>
                <a:cs typeface="Helvetica Neue"/>
              </a:rPr>
              <a:t>Maximum human flourishing is the “</a:t>
            </a:r>
            <a:r>
              <a:rPr lang="en-US" sz="2200" dirty="0">
                <a:solidFill>
                  <a:srgbClr val="3F9CDD"/>
                </a:solidFill>
                <a:latin typeface="Helvetica Neue"/>
                <a:cs typeface="Helvetica Neue"/>
              </a:rPr>
              <a:t>ultimate 100</a:t>
            </a:r>
            <a:r>
              <a:rPr lang="en-US" sz="2200" dirty="0">
                <a:latin typeface="Helvetica Neue"/>
                <a:cs typeface="Helvetica Neue"/>
              </a:rPr>
              <a:t>,” which includes many other (derivative) 100s covering every population level (global, national, local) and every crucial value issue, including:</a:t>
            </a:r>
          </a:p>
          <a:p>
            <a:endParaRPr lang="en-US" sz="2200" dirty="0">
              <a:latin typeface="Helvetica Neue"/>
              <a:cs typeface="Helvetica Neue"/>
            </a:endParaRPr>
          </a:p>
          <a:p>
            <a:pPr marL="342900" indent="-342900">
              <a:buClr>
                <a:srgbClr val="46B3E4"/>
              </a:buClr>
              <a:buFont typeface="Wingdings" charset="2"/>
              <a:buChar char="ü"/>
            </a:pPr>
            <a:r>
              <a:rPr lang="en-US" sz="2200" dirty="0">
                <a:latin typeface="Helvetica Neue"/>
                <a:cs typeface="Helvetica Neue"/>
              </a:rPr>
              <a:t>Prosperity</a:t>
            </a:r>
          </a:p>
          <a:p>
            <a:pPr marL="342900" indent="-342900">
              <a:buClr>
                <a:srgbClr val="46B3E4"/>
              </a:buClr>
              <a:buFont typeface="Wingdings" charset="2"/>
              <a:buChar char="ü"/>
            </a:pPr>
            <a:r>
              <a:rPr lang="en-US" sz="2200" dirty="0">
                <a:latin typeface="Helvetica Neue"/>
                <a:cs typeface="Helvetica Neue"/>
              </a:rPr>
              <a:t>Opportunity </a:t>
            </a:r>
          </a:p>
          <a:p>
            <a:pPr marL="342900" indent="-342900">
              <a:buClr>
                <a:srgbClr val="46B3E4"/>
              </a:buClr>
              <a:buFont typeface="Wingdings" charset="2"/>
              <a:buChar char="ü"/>
            </a:pPr>
            <a:r>
              <a:rPr lang="en-US" sz="2200" dirty="0">
                <a:latin typeface="Helvetica Neue"/>
                <a:cs typeface="Helvetica Neue"/>
              </a:rPr>
              <a:t>Health</a:t>
            </a:r>
          </a:p>
          <a:p>
            <a:pPr marL="342900" indent="-342900">
              <a:buClr>
                <a:srgbClr val="46B3E4"/>
              </a:buClr>
              <a:buFont typeface="Wingdings" charset="2"/>
              <a:buChar char="ü"/>
            </a:pPr>
            <a:r>
              <a:rPr lang="en-US" sz="2200" dirty="0">
                <a:latin typeface="Helvetica Neue"/>
                <a:cs typeface="Helvetica Neue"/>
              </a:rPr>
              <a:t>Environmental quality</a:t>
            </a:r>
          </a:p>
          <a:p>
            <a:pPr marL="342900" indent="-342900">
              <a:buClr>
                <a:srgbClr val="46B3E4"/>
              </a:buClr>
              <a:buFont typeface="Wingdings" charset="2"/>
              <a:buChar char="ü"/>
            </a:pPr>
            <a:r>
              <a:rPr lang="en-US" sz="2200" dirty="0">
                <a:latin typeface="Helvetica Neue"/>
                <a:cs typeface="Helvetica Neue"/>
              </a:rPr>
              <a:t>Climate safety</a:t>
            </a:r>
          </a:p>
          <a:p>
            <a:pPr marL="342900" indent="-342900">
              <a:buClr>
                <a:srgbClr val="46B3E4"/>
              </a:buClr>
              <a:buFont typeface="Wingdings" charset="2"/>
              <a:buChar char="ü"/>
            </a:pPr>
            <a:r>
              <a:rPr lang="en-US" sz="2200" dirty="0">
                <a:latin typeface="Helvetica Neue"/>
                <a:cs typeface="Helvetica Neue"/>
              </a:rPr>
              <a:t>The future </a:t>
            </a:r>
          </a:p>
        </p:txBody>
      </p:sp>
      <p:pic>
        <p:nvPicPr>
          <p:cNvPr id="4" name="Picture 3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5734"/>
            <a:ext cx="9144000" cy="171026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4403" y="2404877"/>
            <a:ext cx="72409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 Neue"/>
                <a:ea typeface="Lato" panose="020F0502020204030203" pitchFamily="34" charset="0"/>
                <a:cs typeface="Helvetica Neue"/>
              </a:rPr>
              <a:t>The Moral Case for Fossil Fuels</a:t>
            </a:r>
          </a:p>
        </p:txBody>
      </p:sp>
    </p:spTree>
    <p:extLst>
      <p:ext uri="{BB962C8B-B14F-4D97-AF65-F5344CB8AC3E}">
        <p14:creationId xmlns:p14="http://schemas.microsoft.com/office/powerpoint/2010/main" val="394911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8"/>
          <p:cNvSpPr/>
          <p:nvPr/>
        </p:nvSpPr>
        <p:spPr>
          <a:xfrm>
            <a:off x="3" y="0"/>
            <a:ext cx="2837443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2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159"/>
          <p:cNvSpPr/>
          <p:nvPr/>
        </p:nvSpPr>
        <p:spPr>
          <a:xfrm>
            <a:off x="152233" y="191577"/>
            <a:ext cx="2577119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"/>
                <a:cs typeface="Helvetica Neue"/>
              </a:rPr>
              <a:t>High level argument to 100</a:t>
            </a:r>
            <a:endParaRPr lang="en-US" sz="22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6" name="Shape 160"/>
          <p:cNvSpPr txBox="1"/>
          <p:nvPr/>
        </p:nvSpPr>
        <p:spPr>
          <a:xfrm>
            <a:off x="3195522" y="792309"/>
            <a:ext cx="5377632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The best energy policy is the one with the best overall impact on human life now and in the future</a:t>
            </a:r>
            <a:r>
              <a:rPr lang="en-US" sz="2200" dirty="0" smtClean="0">
                <a:latin typeface="Helvetica Neue"/>
                <a:cs typeface="Helvetica Neue"/>
              </a:rPr>
              <a:t>.</a:t>
            </a:r>
          </a:p>
          <a:p>
            <a:pPr marL="342900" lvl="0" indent="-342900">
              <a:buClr>
                <a:srgbClr val="46B3E4"/>
              </a:buClr>
              <a:buFont typeface="Arial"/>
              <a:buChar char="•"/>
            </a:pPr>
            <a:endParaRPr lang="en-US" sz="800" dirty="0">
              <a:latin typeface="Helvetica Neue"/>
              <a:cs typeface="Helvetica Neue"/>
            </a:endParaRPr>
          </a:p>
          <a:p>
            <a:pPr marL="342900" lvl="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The benefits of fossil fuels to human life over the next several decades far, far exceed the costs</a:t>
            </a:r>
            <a:r>
              <a:rPr lang="en-US" sz="2200" dirty="0" smtClean="0">
                <a:latin typeface="Helvetica Neue"/>
                <a:cs typeface="Helvetica Neue"/>
              </a:rPr>
              <a:t>.</a:t>
            </a:r>
          </a:p>
          <a:p>
            <a:pPr marL="342900" lvl="0" indent="-342900">
              <a:buClr>
                <a:srgbClr val="46B3E4"/>
              </a:buClr>
              <a:buFont typeface="Arial"/>
              <a:buChar char="•"/>
            </a:pPr>
            <a:endParaRPr lang="en-US" sz="800" dirty="0">
              <a:latin typeface="Helvetica Neue"/>
              <a:cs typeface="Helvetica Neue"/>
            </a:endParaRPr>
          </a:p>
          <a:p>
            <a:pPr marL="342900" lvl="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The only ethical and practical way to reduce global CO</a:t>
            </a:r>
            <a:r>
              <a:rPr lang="en-US" sz="2200" baseline="-25000" dirty="0">
                <a:latin typeface="Helvetica Neue"/>
                <a:cs typeface="Helvetica Neue"/>
              </a:rPr>
              <a:t>2</a:t>
            </a:r>
            <a:r>
              <a:rPr lang="en-US" sz="2200" dirty="0">
                <a:latin typeface="Helvetica Neue"/>
                <a:cs typeface="Helvetica Neue"/>
              </a:rPr>
              <a:t> levels is through innovations that make low-carbon energy cheap, plentiful, and </a:t>
            </a:r>
            <a:r>
              <a:rPr lang="en-US" sz="2200" dirty="0" smtClean="0">
                <a:latin typeface="Helvetica Neue"/>
                <a:cs typeface="Helvetica Neue"/>
              </a:rPr>
              <a:t>reliable.</a:t>
            </a:r>
            <a:endParaRPr lang="en-US" sz="2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25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542909" y="2007688"/>
            <a:ext cx="5377632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600" dirty="0" smtClean="0">
                <a:latin typeface="Helvetica Neue"/>
                <a:cs typeface="Helvetica Neue"/>
              </a:rPr>
              <a:t>The </a:t>
            </a:r>
            <a:r>
              <a:rPr lang="en-US" sz="2600" dirty="0">
                <a:latin typeface="Helvetica Neue"/>
                <a:cs typeface="Helvetica Neue"/>
              </a:rPr>
              <a:t>best policy is the one with the best overall impact on human life now and in the future. </a:t>
            </a:r>
          </a:p>
          <a:p>
            <a:r>
              <a:rPr lang="en-US" sz="2600" dirty="0">
                <a:latin typeface="Helvetica Neue"/>
                <a:cs typeface="Helvetica Neue"/>
              </a:rPr>
              <a:t> </a:t>
            </a:r>
            <a:endParaRPr lang="en-US" sz="2600" dirty="0">
              <a:effectLst/>
              <a:latin typeface="Helvetica Neue"/>
              <a:cs typeface="Helvetica Neue"/>
            </a:endParaRP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  <p:sp>
        <p:nvSpPr>
          <p:cNvPr id="14" name="Shape 146"/>
          <p:cNvSpPr/>
          <p:nvPr/>
        </p:nvSpPr>
        <p:spPr>
          <a:xfrm>
            <a:off x="227631" y="227191"/>
            <a:ext cx="449162" cy="861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 b="1" dirty="0" smtClean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1</a:t>
            </a:r>
            <a:endParaRPr lang="en-US" sz="5000" b="1" dirty="0">
              <a:solidFill>
                <a:schemeClr val="lt1"/>
              </a:solidFill>
              <a:latin typeface="Helvetica Neue"/>
              <a:ea typeface="Lato"/>
              <a:cs typeface="Helvetica Neue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9359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5631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5" y="2149983"/>
            <a:ext cx="5377632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tabLst>
                <a:tab pos="1136650" algn="l"/>
              </a:tabLst>
            </a:pPr>
            <a:r>
              <a:rPr lang="en-US" sz="2600" dirty="0" smtClean="0">
                <a:latin typeface="Helvetica Neue"/>
                <a:cs typeface="Helvetica Neue"/>
              </a:rPr>
              <a:t>Energy is the industry that powers every other industry.</a:t>
            </a:r>
            <a:endParaRPr lang="en-US" sz="2600" dirty="0">
              <a:effectLst/>
              <a:latin typeface="Helvetica Neue"/>
              <a:cs typeface="Helvetica Neue"/>
            </a:endParaRP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1"/>
            <a:ext cx="9143999" cy="90423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0113" y="162744"/>
            <a:ext cx="74932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25000"/>
            </a:pPr>
            <a:r>
              <a:rPr lang="en-US" sz="2000" dirty="0" smtClean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The more cheap, plentiful, and reliable energy is, the more cheap, plentiful, and reliable everything is</a:t>
            </a:r>
            <a:endParaRPr lang="en-US" sz="2000" dirty="0">
              <a:solidFill>
                <a:schemeClr val="lt1"/>
              </a:solidFill>
              <a:latin typeface="Helvetica Neue"/>
              <a:ea typeface="Lato"/>
              <a:cs typeface="Helvetica Neue"/>
              <a:sym typeface="Lat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2722" y="3841376"/>
            <a:ext cx="7565912" cy="3834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Lato"/>
              <a:cs typeface="Lato"/>
            </a:endParaRPr>
          </a:p>
        </p:txBody>
      </p:sp>
      <p:pic>
        <p:nvPicPr>
          <p:cNvPr id="5" name="Picture 4" descr="Pictur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38" y="1077671"/>
            <a:ext cx="2971125" cy="1939296"/>
          </a:xfrm>
          <a:prstGeom prst="rect">
            <a:avLst/>
          </a:prstGeom>
        </p:spPr>
      </p:pic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82" y="1073567"/>
            <a:ext cx="2977415" cy="1943401"/>
          </a:xfrm>
          <a:prstGeom prst="rect">
            <a:avLst/>
          </a:prstGeom>
        </p:spPr>
      </p:pic>
      <p:pic>
        <p:nvPicPr>
          <p:cNvPr id="7" name="Picture 6" descr="Pictur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91" y="3085832"/>
            <a:ext cx="2977415" cy="1943401"/>
          </a:xfrm>
          <a:prstGeom prst="rect">
            <a:avLst/>
          </a:prstGeom>
        </p:spPr>
      </p:pic>
      <p:pic>
        <p:nvPicPr>
          <p:cNvPr id="8" name="Picture 7" descr="Pictur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82" y="3085831"/>
            <a:ext cx="2977415" cy="19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2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451" t="10057" r="852" b="2030"/>
          <a:stretch/>
        </p:blipFill>
        <p:spPr>
          <a:xfrm>
            <a:off x="268111" y="1605923"/>
            <a:ext cx="3740867" cy="26649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0" y="0"/>
            <a:ext cx="9144000" cy="101295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900112" y="326816"/>
            <a:ext cx="7764110" cy="2769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dirty="0" smtClean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3 </a:t>
            </a:r>
            <a:r>
              <a:rPr lang="en-US" sz="22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billion </a:t>
            </a:r>
            <a:r>
              <a:rPr lang="en-US" sz="2200" dirty="0" smtClean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people today lack access </a:t>
            </a:r>
            <a:r>
              <a:rPr lang="en-US" sz="22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to </a:t>
            </a:r>
            <a:r>
              <a:rPr lang="en-US" sz="2200" dirty="0" smtClean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plentiful, reliable energy</a:t>
            </a:r>
            <a:endParaRPr lang="en-US" sz="2200" dirty="0">
              <a:solidFill>
                <a:schemeClr val="lt1"/>
              </a:solidFill>
              <a:latin typeface="Helvetica Neue"/>
              <a:ea typeface="Lato"/>
              <a:cs typeface="Helvetica Neue"/>
              <a:sym typeface="Lato"/>
            </a:endParaRPr>
          </a:p>
        </p:txBody>
      </p:sp>
      <p:pic>
        <p:nvPicPr>
          <p:cNvPr id="5" name="Shape 253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089" t="10013" r="1778" b="3135"/>
          <a:stretch/>
        </p:blipFill>
        <p:spPr>
          <a:xfrm>
            <a:off x="4924775" y="1928013"/>
            <a:ext cx="3870260" cy="2081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35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5631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6" y="1765974"/>
            <a:ext cx="6809865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600" dirty="0">
                <a:latin typeface="Helvetica Neue"/>
                <a:cs typeface="Helvetica Neue"/>
              </a:rPr>
              <a:t>Cheap, plentiful, reliable energy is fundamental to human flourishing, including prosperity, environmental quality, and climate safety. </a:t>
            </a:r>
            <a:endParaRPr lang="en-US" sz="2600" dirty="0">
              <a:effectLst/>
              <a:latin typeface="Helvetica Neue"/>
              <a:cs typeface="Helvetica Neue"/>
            </a:endParaRPr>
          </a:p>
        </p:txBody>
      </p:sp>
      <p:pic>
        <p:nvPicPr>
          <p:cNvPr id="4" name="Picture 3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8"/>
          <p:cNvSpPr/>
          <p:nvPr/>
        </p:nvSpPr>
        <p:spPr>
          <a:xfrm>
            <a:off x="3" y="0"/>
            <a:ext cx="2837443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2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159"/>
          <p:cNvSpPr/>
          <p:nvPr/>
        </p:nvSpPr>
        <p:spPr>
          <a:xfrm>
            <a:off x="152233" y="191577"/>
            <a:ext cx="2577119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5" name="Shape 288" descr="07 Chapter 1 1.7 More Fossil Fuels More Clean Water.pdf"/>
          <p:cNvPicPr preferRelativeResize="0"/>
          <p:nvPr/>
        </p:nvPicPr>
        <p:blipFill rotWithShape="1">
          <a:blip r:embed="rId3">
            <a:alphaModFix/>
          </a:blip>
          <a:srcRect b="4747"/>
          <a:stretch/>
        </p:blipFill>
        <p:spPr>
          <a:xfrm>
            <a:off x="3391421" y="770005"/>
            <a:ext cx="5429126" cy="39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9"/>
          <p:cNvSpPr/>
          <p:nvPr/>
        </p:nvSpPr>
        <p:spPr>
          <a:xfrm>
            <a:off x="152231" y="191577"/>
            <a:ext cx="2631166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Nature doesn’t give us a clean environment we make dirty, it gives us a dirty environment we need to make 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clean</a:t>
            </a:r>
            <a:endParaRPr lang="en-US" sz="20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721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8"/>
          <p:cNvSpPr/>
          <p:nvPr/>
        </p:nvSpPr>
        <p:spPr>
          <a:xfrm>
            <a:off x="3" y="0"/>
            <a:ext cx="2837443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2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159"/>
          <p:cNvSpPr/>
          <p:nvPr/>
        </p:nvSpPr>
        <p:spPr>
          <a:xfrm>
            <a:off x="152231" y="191577"/>
            <a:ext cx="2631166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/>
                <a:cs typeface="Helvetica Neue"/>
              </a:rPr>
              <a:t>Nature doesn’t give us a safe climate that we make dangerous, it gives us a dangerous climate that we need to make safe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 Neue"/>
                <a:cs typeface="Helvetica Neue"/>
              </a:rPr>
              <a:t> </a:t>
            </a:r>
          </a:p>
          <a:p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6" name="Shape 312" descr="09 Chapter 1 1.9 More Fossil Fuels Fewer Climate-Related Deaths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3788" y="513337"/>
            <a:ext cx="5833359" cy="426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15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900114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dirty="0">
              <a:solidFill>
                <a:schemeClr val="lt1"/>
              </a:solidFill>
              <a:latin typeface="Helvetica Neue"/>
              <a:ea typeface="Lato"/>
              <a:cs typeface="Helvetica Neue"/>
              <a:sym typeface="Lato"/>
            </a:endParaRPr>
          </a:p>
        </p:txBody>
      </p:sp>
      <p:pic>
        <p:nvPicPr>
          <p:cNvPr id="5" name="Baraba Boxer shor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112" y="929425"/>
            <a:ext cx="7417330" cy="41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2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5" y="1765974"/>
            <a:ext cx="5568224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800" dirty="0" smtClean="0">
                <a:latin typeface="Helvetica Neue"/>
                <a:cs typeface="Helvetica Neue"/>
              </a:rPr>
              <a:t>The </a:t>
            </a:r>
            <a:r>
              <a:rPr lang="en-US" sz="2800" dirty="0">
                <a:latin typeface="Helvetica Neue"/>
                <a:cs typeface="Helvetica Neue"/>
              </a:rPr>
              <a:t>benefits of fossil fuels to human life over the next several decades far, far exceed the costs</a:t>
            </a:r>
            <a:r>
              <a:rPr lang="en-US" sz="2800" dirty="0" smtClean="0">
                <a:latin typeface="Helvetica Neue"/>
                <a:cs typeface="Helvetica Neue"/>
              </a:rPr>
              <a:t>.</a:t>
            </a:r>
            <a:endParaRPr lang="en-US" sz="2800" dirty="0">
              <a:latin typeface="Helvetica Neue"/>
              <a:cs typeface="Helvetica Neue"/>
            </a:endParaRP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  <p:sp>
        <p:nvSpPr>
          <p:cNvPr id="5" name="Shape 146"/>
          <p:cNvSpPr/>
          <p:nvPr/>
        </p:nvSpPr>
        <p:spPr>
          <a:xfrm>
            <a:off x="227631" y="227191"/>
            <a:ext cx="449162" cy="861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 b="1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561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5" y="1544431"/>
            <a:ext cx="5568224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800" dirty="0">
                <a:latin typeface="Helvetica Neue"/>
                <a:cs typeface="Helvetica Neue"/>
              </a:rPr>
              <a:t>We need to look at all the benefits and costs of all forms of energy; we can’t just look at the benefits of solar and wind and the costs of fossil fuels and nuclear.</a:t>
            </a: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1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8"/>
          <p:cNvSpPr/>
          <p:nvPr/>
        </p:nvSpPr>
        <p:spPr>
          <a:xfrm>
            <a:off x="3" y="0"/>
            <a:ext cx="2837443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2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159"/>
          <p:cNvSpPr/>
          <p:nvPr/>
        </p:nvSpPr>
        <p:spPr>
          <a:xfrm>
            <a:off x="125206" y="191577"/>
            <a:ext cx="2712240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The fossil fuel industry is the only industry that can provide cheap, plentiful reliable energy to the billions of people who have energy and the billions of people who 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don’t</a:t>
            </a:r>
            <a:endParaRPr lang="en-US" sz="20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 </a:t>
            </a:r>
          </a:p>
        </p:txBody>
      </p:sp>
      <p:pic>
        <p:nvPicPr>
          <p:cNvPr id="7" name="Picture 6" descr="Figure-1.1-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50" y="326663"/>
            <a:ext cx="4917067" cy="45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Figure 2.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221" y="1015998"/>
            <a:ext cx="5146857" cy="39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/>
          <p:nvPr/>
        </p:nvSpPr>
        <p:spPr>
          <a:xfrm>
            <a:off x="1" y="0"/>
            <a:ext cx="9144000" cy="6750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-1" y="0"/>
            <a:ext cx="9144000" cy="945443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900112" y="156626"/>
            <a:ext cx="7598100" cy="2769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Solar and wind power are “</a:t>
            </a:r>
            <a:r>
              <a:rPr lang="en-US" sz="2000" dirty="0" err="1">
                <a:solidFill>
                  <a:srgbClr val="FFFFFF"/>
                </a:solidFill>
                <a:latin typeface="Helvetica Neue"/>
                <a:cs typeface="Helvetica Neue"/>
              </a:rPr>
              <a:t>unreliables</a:t>
            </a:r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” that need constant life support from reliable fuels such as coal, gas, and uranium</a:t>
            </a:r>
          </a:p>
        </p:txBody>
      </p:sp>
    </p:spTree>
    <p:extLst>
      <p:ext uri="{BB962C8B-B14F-4D97-AF65-F5344CB8AC3E}">
        <p14:creationId xmlns:p14="http://schemas.microsoft.com/office/powerpoint/2010/main" val="197863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5" y="1588739"/>
            <a:ext cx="5568224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800" dirty="0" smtClean="0">
                <a:latin typeface="Helvetica Neue"/>
                <a:cs typeface="Helvetica Neue"/>
              </a:rPr>
              <a:t>The </a:t>
            </a:r>
            <a:r>
              <a:rPr lang="en-US" sz="2800" dirty="0">
                <a:latin typeface="Helvetica Neue"/>
                <a:cs typeface="Helvetica Neue"/>
              </a:rPr>
              <a:t>only ethical and practical way to reduce global CO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 levels is through innovations that make low-carbon energy cheap, plentiful, and </a:t>
            </a:r>
            <a:r>
              <a:rPr lang="en-US" sz="2800" dirty="0" smtClean="0">
                <a:latin typeface="Helvetica Neue"/>
                <a:cs typeface="Helvetica Neue"/>
              </a:rPr>
              <a:t>reliable.</a:t>
            </a:r>
            <a:endParaRPr lang="en-US" sz="2800" dirty="0">
              <a:latin typeface="Helvetica Neue"/>
              <a:cs typeface="Helvetica Neue"/>
            </a:endParaRP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  <p:sp>
        <p:nvSpPr>
          <p:cNvPr id="6" name="Shape 146"/>
          <p:cNvSpPr/>
          <p:nvPr/>
        </p:nvSpPr>
        <p:spPr>
          <a:xfrm>
            <a:off x="227631" y="227191"/>
            <a:ext cx="449162" cy="861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 b="1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848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5" y="1588739"/>
            <a:ext cx="5568224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800" dirty="0">
                <a:latin typeface="Helvetica Neue"/>
                <a:cs typeface="Helvetica Neue"/>
              </a:rPr>
              <a:t>Radical reductions in fossil fuel use in the coming decades would sentence billions to poverty, including low environmental quality and high climate danger.</a:t>
            </a: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5" y="1870348"/>
            <a:ext cx="5568224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800" dirty="0">
                <a:latin typeface="Helvetica Neue"/>
                <a:cs typeface="Helvetica Neue"/>
              </a:rPr>
              <a:t>“The Green New Deal” would actually be a “Green Depression.”</a:t>
            </a: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8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-12006"/>
            <a:ext cx="897467" cy="5199816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160"/>
          <p:cNvSpPr txBox="1"/>
          <p:nvPr/>
        </p:nvSpPr>
        <p:spPr>
          <a:xfrm>
            <a:off x="1445744" y="1870348"/>
            <a:ext cx="6129342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800" dirty="0">
                <a:latin typeface="Helvetica Neue"/>
                <a:cs typeface="Helvetica Neue"/>
              </a:rPr>
              <a:t>The number one policy governments around the world should follow to reduce CO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 emissions is to decriminalize nuclear power.</a:t>
            </a:r>
          </a:p>
        </p:txBody>
      </p:sp>
      <p:pic>
        <p:nvPicPr>
          <p:cNvPr id="8" name="Picture 7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70348"/>
            <a:ext cx="5953925" cy="9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2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5734"/>
            <a:ext cx="9144000" cy="171026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4403" y="2119127"/>
            <a:ext cx="724091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 Neue"/>
                <a:ea typeface="Lato" panose="020F0502020204030203" pitchFamily="34" charset="0"/>
                <a:cs typeface="Helvetica Neue"/>
              </a:rPr>
              <a:t>Arguing to 100 works. So stop arguing to 0.</a:t>
            </a:r>
          </a:p>
        </p:txBody>
      </p:sp>
    </p:spTree>
    <p:extLst>
      <p:ext uri="{BB962C8B-B14F-4D97-AF65-F5344CB8AC3E}">
        <p14:creationId xmlns:p14="http://schemas.microsoft.com/office/powerpoint/2010/main" val="133778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03-03 at 7.0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73605" cy="974231"/>
          </a:xfrm>
          <a:prstGeom prst="rect">
            <a:avLst/>
          </a:prstGeom>
        </p:spPr>
      </p:pic>
      <p:pic>
        <p:nvPicPr>
          <p:cNvPr id="9" name="Picture 8" descr="Screen Shot 2019-03-03 at 6.5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67191"/>
            <a:ext cx="5433980" cy="1041999"/>
          </a:xfrm>
          <a:prstGeom prst="rect">
            <a:avLst/>
          </a:prstGeom>
        </p:spPr>
      </p:pic>
      <p:pic>
        <p:nvPicPr>
          <p:cNvPr id="12" name="Picture 11" descr="Screen Shot 2019-03-03 at 7.00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200"/>
            <a:ext cx="4961460" cy="1108605"/>
          </a:xfrm>
          <a:prstGeom prst="rect">
            <a:avLst/>
          </a:prstGeom>
        </p:spPr>
      </p:pic>
      <p:pic>
        <p:nvPicPr>
          <p:cNvPr id="15" name="Picture 14" descr="Screen Shot 2019-03-03 at 6.59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22079"/>
            <a:ext cx="5433980" cy="1181721"/>
          </a:xfrm>
          <a:prstGeom prst="rect">
            <a:avLst/>
          </a:prstGeom>
        </p:spPr>
      </p:pic>
      <p:pic>
        <p:nvPicPr>
          <p:cNvPr id="16" name="Picture 15" descr="Screen Shot 2019-03-03 at 7.06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19" y="1609726"/>
            <a:ext cx="3681633" cy="201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0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5734"/>
            <a:ext cx="9144000" cy="171026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4403" y="2404877"/>
            <a:ext cx="72409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 Neue"/>
                <a:ea typeface="Lato" panose="020F0502020204030203" pitchFamily="34" charset="0"/>
                <a:cs typeface="Helvetica Neue"/>
              </a:rPr>
              <a:t>Arguing to 100</a:t>
            </a:r>
          </a:p>
        </p:txBody>
      </p:sp>
    </p:spTree>
    <p:extLst>
      <p:ext uri="{BB962C8B-B14F-4D97-AF65-F5344CB8AC3E}">
        <p14:creationId xmlns:p14="http://schemas.microsoft.com/office/powerpoint/2010/main" val="100132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900114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Turning non-supporters into supporters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3680" y="1154340"/>
            <a:ext cx="5080375" cy="2246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b="1" dirty="0">
                <a:latin typeface="Helvetica Neue"/>
                <a:cs typeface="Helvetica Neue"/>
              </a:rPr>
              <a:t>I saw you speak in the University of Minnesota in 2009, and I HECKLED YOU! That’s right, I used to be an eco-activist Occupy protester anti-industrialist. Now after 5 years of studying to find the truth, I am a supporter! </a:t>
            </a:r>
            <a:r>
              <a:rPr lang="en-US" sz="1300" dirty="0">
                <a:latin typeface="Helvetica Neue"/>
                <a:cs typeface="Helvetica Neue"/>
              </a:rPr>
              <a:t>I have a YouTube channel, I self-publish books, and I arrange small group discussions over movies or topics in the ‘environmentalist’ movement and with entrepreneurs. It’s important people are aware of their actions as they vote &amp; lobby to kill the one industry that has given us a better quality of life.” –Anonymous </a:t>
            </a:r>
          </a:p>
        </p:txBody>
      </p:sp>
      <p:pic>
        <p:nvPicPr>
          <p:cNvPr id="6" name="Picture 5" descr="Screen Shot 2017-08-28 at 6.1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9" y="1384010"/>
            <a:ext cx="2174317" cy="3082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375" y="955577"/>
            <a:ext cx="4579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46B3E4"/>
                </a:solidFill>
                <a:latin typeface="Helvetica"/>
                <a:cs typeface="Helvetica"/>
              </a:rPr>
              <a:t>“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3680" y="3644780"/>
            <a:ext cx="5080375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Helvetica Neue"/>
                <a:cs typeface="Helvetica Neue"/>
              </a:rPr>
              <a:t>Alex, I have always considered myself both an environmentalist and a skeptic, </a:t>
            </a:r>
            <a:r>
              <a:rPr lang="en-US" sz="1200" b="1" dirty="0">
                <a:latin typeface="Helvetica Neue"/>
                <a:cs typeface="Helvetica Neue"/>
              </a:rPr>
              <a:t>and I want to thank you for 1) changing my mind regarding fossil fuels</a:t>
            </a:r>
            <a:r>
              <a:rPr lang="en-US" sz="1200" dirty="0">
                <a:latin typeface="Helvetica Neue"/>
                <a:cs typeface="Helvetica Neue"/>
              </a:rPr>
              <a:t>, and 2) reminding me that I am a skeptic first and foremost.” –Dylan, Harvard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685" y="3375329"/>
            <a:ext cx="4579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46B3E4"/>
                </a:solidFill>
                <a:latin typeface="Helvetica"/>
                <a:cs typeface="Helvetica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9685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1"/>
            <a:ext cx="9144002" cy="119391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0113" y="267081"/>
            <a:ext cx="74932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"/>
                <a:cs typeface="Helvetica Neue"/>
              </a:rPr>
              <a:t>Feel confident in my ability to turn non-supporters of the fossil fuel industry into supporters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2722" y="2881032"/>
            <a:ext cx="7565914" cy="207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Lato"/>
              <a:cs typeface="Lato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294400"/>
              </p:ext>
            </p:extLst>
          </p:nvPr>
        </p:nvGraphicFramePr>
        <p:xfrm>
          <a:off x="645331" y="1386659"/>
          <a:ext cx="6792509" cy="336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Document" r:id="rId4" imgW="8229600" imgH="4076700" progId="Word.Document.12">
                  <p:embed/>
                </p:oleObj>
              </mc:Choice>
              <mc:Fallback>
                <p:oleObj name="Document" r:id="rId4" imgW="82296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331" y="1386659"/>
                        <a:ext cx="6792509" cy="336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54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1"/>
            <a:ext cx="9144002" cy="1193917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0113" y="345486"/>
            <a:ext cx="74932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"/>
                <a:cs typeface="Helvetica Neue"/>
              </a:rPr>
              <a:t>Eager to champion the fossil fuel industry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2722" y="2881032"/>
            <a:ext cx="7565914" cy="207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Lato"/>
              <a:cs typeface="Lato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0405"/>
              </p:ext>
            </p:extLst>
          </p:nvPr>
        </p:nvGraphicFramePr>
        <p:xfrm>
          <a:off x="629657" y="1471737"/>
          <a:ext cx="6848593" cy="310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Document" r:id="rId4" imgW="8229600" imgH="3733800" progId="Word.Document.12">
                  <p:embed/>
                </p:oleObj>
              </mc:Choice>
              <mc:Fallback>
                <p:oleObj name="Document" r:id="rId4" imgW="8229600" imgH="373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657" y="1471737"/>
                        <a:ext cx="6848593" cy="3107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07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" y="0"/>
            <a:ext cx="9143999" cy="100361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0113" y="117738"/>
            <a:ext cx="7493260" cy="1107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"/>
                <a:cs typeface="Helvetica Neue"/>
              </a:rPr>
              <a:t>Understand the positive impacts of the fossil fuel industry on our environment</a:t>
            </a:r>
          </a:p>
          <a:p>
            <a:endParaRPr lang="en-US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2722" y="2881032"/>
            <a:ext cx="7565912" cy="2875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Lato"/>
              <a:cs typeface="Lato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304871"/>
              </p:ext>
            </p:extLst>
          </p:nvPr>
        </p:nvGraphicFramePr>
        <p:xfrm>
          <a:off x="674140" y="1239024"/>
          <a:ext cx="7874108" cy="3681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Document" r:id="rId4" imgW="8229600" imgH="3848100" progId="Word.Document.12">
                  <p:embed/>
                </p:oleObj>
              </mc:Choice>
              <mc:Fallback>
                <p:oleObj name="Document" r:id="rId4" imgW="8229600" imgH="3848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140" y="1239024"/>
                        <a:ext cx="7874108" cy="3681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16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8"/>
          <p:cNvSpPr/>
          <p:nvPr/>
        </p:nvSpPr>
        <p:spPr>
          <a:xfrm>
            <a:off x="3" y="0"/>
            <a:ext cx="3049197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2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159"/>
          <p:cNvSpPr/>
          <p:nvPr/>
        </p:nvSpPr>
        <p:spPr>
          <a:xfrm>
            <a:off x="152233" y="191577"/>
            <a:ext cx="2896967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800" dirty="0">
              <a:solidFill>
                <a:schemeClr val="lt1"/>
              </a:solidFill>
              <a:latin typeface="Helvetica Neue"/>
              <a:ea typeface="Calibri"/>
              <a:cs typeface="Helvetica Neue"/>
              <a:sym typeface="Calibri"/>
            </a:endParaRPr>
          </a:p>
        </p:txBody>
      </p:sp>
      <p:pic>
        <p:nvPicPr>
          <p:cNvPr id="4" name="Picture 3" descr="Screen Shot 2019-03-03 at 12.28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31" y="191576"/>
            <a:ext cx="5469993" cy="48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900114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3 takeaways</a:t>
            </a:r>
          </a:p>
        </p:txBody>
      </p:sp>
      <p:pic>
        <p:nvPicPr>
          <p:cNvPr id="6" name="Picture 5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69" y="1511920"/>
            <a:ext cx="6811211" cy="10353041"/>
          </a:xfrm>
          <a:prstGeom prst="rect">
            <a:avLst/>
          </a:prstGeom>
        </p:spPr>
      </p:pic>
      <p:sp>
        <p:nvSpPr>
          <p:cNvPr id="7" name="Shape 145"/>
          <p:cNvSpPr/>
          <p:nvPr/>
        </p:nvSpPr>
        <p:spPr>
          <a:xfrm>
            <a:off x="694431" y="1310299"/>
            <a:ext cx="827999" cy="827999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46"/>
          <p:cNvSpPr/>
          <p:nvPr/>
        </p:nvSpPr>
        <p:spPr>
          <a:xfrm>
            <a:off x="870546" y="1293408"/>
            <a:ext cx="449162" cy="861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 b="1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1</a:t>
            </a:r>
          </a:p>
        </p:txBody>
      </p:sp>
      <p:sp>
        <p:nvSpPr>
          <p:cNvPr id="10" name="Shape 147"/>
          <p:cNvSpPr/>
          <p:nvPr/>
        </p:nvSpPr>
        <p:spPr>
          <a:xfrm>
            <a:off x="1740883" y="1352353"/>
            <a:ext cx="588894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333333"/>
                </a:solidFill>
                <a:latin typeface="Helvetica Neue"/>
                <a:ea typeface="Lato"/>
                <a:cs typeface="Helvetica Neue"/>
                <a:sym typeface="Lato"/>
              </a:rPr>
              <a:t>The extinction narrative is an existential threat</a:t>
            </a:r>
          </a:p>
        </p:txBody>
      </p:sp>
      <p:sp>
        <p:nvSpPr>
          <p:cNvPr id="11" name="Shape 148"/>
          <p:cNvSpPr/>
          <p:nvPr/>
        </p:nvSpPr>
        <p:spPr>
          <a:xfrm>
            <a:off x="694431" y="2489835"/>
            <a:ext cx="827999" cy="827999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49"/>
          <p:cNvSpPr/>
          <p:nvPr/>
        </p:nvSpPr>
        <p:spPr>
          <a:xfrm>
            <a:off x="864905" y="2472947"/>
            <a:ext cx="569387" cy="861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 b="1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2</a:t>
            </a:r>
          </a:p>
        </p:txBody>
      </p:sp>
      <p:sp>
        <p:nvSpPr>
          <p:cNvPr id="13" name="Shape 150"/>
          <p:cNvSpPr/>
          <p:nvPr/>
        </p:nvSpPr>
        <p:spPr>
          <a:xfrm>
            <a:off x="1740883" y="2574222"/>
            <a:ext cx="588894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333333"/>
                </a:solidFill>
                <a:latin typeface="Helvetica Neue"/>
                <a:ea typeface="Lato"/>
                <a:cs typeface="Helvetica Neue"/>
                <a:sym typeface="Lato"/>
              </a:rPr>
              <a:t>Arguing to 0 doesn’t work and isn’t honest</a:t>
            </a:r>
          </a:p>
        </p:txBody>
      </p:sp>
      <p:sp>
        <p:nvSpPr>
          <p:cNvPr id="14" name="Shape 151"/>
          <p:cNvSpPr/>
          <p:nvPr/>
        </p:nvSpPr>
        <p:spPr>
          <a:xfrm>
            <a:off x="694431" y="3638595"/>
            <a:ext cx="827999" cy="827999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2"/>
          <p:cNvSpPr/>
          <p:nvPr/>
        </p:nvSpPr>
        <p:spPr>
          <a:xfrm>
            <a:off x="862083" y="3621707"/>
            <a:ext cx="542135" cy="861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 b="1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3</a:t>
            </a:r>
          </a:p>
        </p:txBody>
      </p:sp>
      <p:sp>
        <p:nvSpPr>
          <p:cNvPr id="16" name="Shape 153"/>
          <p:cNvSpPr/>
          <p:nvPr/>
        </p:nvSpPr>
        <p:spPr>
          <a:xfrm>
            <a:off x="1740883" y="3793539"/>
            <a:ext cx="588894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333333"/>
                </a:solidFill>
                <a:latin typeface="Helvetica Neue"/>
                <a:ea typeface="Lato"/>
                <a:cs typeface="Helvetica Neue"/>
                <a:sym typeface="Lato"/>
              </a:rPr>
              <a:t>Arguing to 100 does work and is honest</a:t>
            </a:r>
          </a:p>
        </p:txBody>
      </p:sp>
    </p:spTree>
    <p:extLst>
      <p:ext uri="{BB962C8B-B14F-4D97-AF65-F5344CB8AC3E}">
        <p14:creationId xmlns:p14="http://schemas.microsoft.com/office/powerpoint/2010/main" val="101438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9"/>
          <p:cNvSpPr/>
          <p:nvPr/>
        </p:nvSpPr>
        <p:spPr>
          <a:xfrm>
            <a:off x="0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290"/>
          <p:cNvSpPr/>
          <p:nvPr/>
        </p:nvSpPr>
        <p:spPr>
          <a:xfrm>
            <a:off x="-1" y="0"/>
            <a:ext cx="9143998" cy="899884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91"/>
          <p:cNvSpPr txBox="1"/>
          <p:nvPr/>
        </p:nvSpPr>
        <p:spPr>
          <a:xfrm>
            <a:off x="900114" y="265278"/>
            <a:ext cx="7598231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lt1"/>
                </a:solidFill>
                <a:latin typeface="Helvetica Neue"/>
                <a:ea typeface="Lato"/>
                <a:cs typeface="Helvetica Neue"/>
                <a:sym typeface="Lato"/>
              </a:rPr>
              <a:t>Key stakeholders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4" y="1627499"/>
            <a:ext cx="5844707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Investors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Board members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Employees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Communities</a:t>
            </a:r>
          </a:p>
          <a:p>
            <a:pPr marL="342900" indent="-342900">
              <a:buClr>
                <a:srgbClr val="46B3E4"/>
              </a:buClr>
              <a:buFont typeface="Arial"/>
              <a:buChar char="•"/>
            </a:pPr>
            <a:r>
              <a:rPr lang="en-US" sz="2200" dirty="0">
                <a:latin typeface="Helvetica Neue"/>
                <a:cs typeface="Helvetica Neue"/>
              </a:rPr>
              <a:t>Voters </a:t>
            </a:r>
          </a:p>
        </p:txBody>
      </p:sp>
      <p:pic>
        <p:nvPicPr>
          <p:cNvPr id="6" name="Picture 5" descr="Earth.tif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69" y="1511920"/>
            <a:ext cx="6811211" cy="103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3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Fo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3606" y="857251"/>
            <a:ext cx="6695721" cy="3766343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18189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400" y="3085989"/>
            <a:ext cx="5461600" cy="1613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 Neue"/>
                <a:cs typeface="Helvetica Neue"/>
              </a:rPr>
              <a:t>Employees arguing to 100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 Neue"/>
                <a:ea typeface="Lato" panose="020F0502020204030203" pitchFamily="34" charset="0"/>
                <a:cs typeface="Helvetica Neue"/>
              </a:rPr>
              <a:t>Lobbyists arguing to 100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 Neue"/>
                <a:ea typeface="Lato" panose="020F0502020204030203" pitchFamily="34" charset="0"/>
                <a:cs typeface="Helvetica Neue"/>
              </a:rPr>
              <a:t>Executives arguing to 100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 Neue"/>
                <a:ea typeface="Lato" panose="020F0502020204030203" pitchFamily="34" charset="0"/>
                <a:cs typeface="Helvetica Neue"/>
              </a:rPr>
              <a:t>Politicians arguing to 100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7400" y="2725619"/>
            <a:ext cx="6096600" cy="49091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7400" y="2244019"/>
            <a:ext cx="54616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FB9E4"/>
              </a:buClr>
            </a:pPr>
            <a:r>
              <a:rPr lang="en-US" sz="2200" b="1" dirty="0">
                <a:latin typeface="Helvetica Neue"/>
                <a:cs typeface="Helvetica Neue"/>
              </a:rPr>
              <a:t>I want to see</a:t>
            </a:r>
            <a:endParaRPr lang="en-US" sz="2200" b="1" dirty="0">
              <a:solidFill>
                <a:srgbClr val="333333"/>
              </a:solidFill>
              <a:latin typeface="Helvetica Neue"/>
              <a:ea typeface="Lato" panose="020F0502020204030203" pitchFamily="34" charset="0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03620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8"/>
          <p:cNvSpPr/>
          <p:nvPr/>
        </p:nvSpPr>
        <p:spPr>
          <a:xfrm>
            <a:off x="3" y="0"/>
            <a:ext cx="2837443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2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159"/>
          <p:cNvSpPr/>
          <p:nvPr/>
        </p:nvSpPr>
        <p:spPr>
          <a:xfrm>
            <a:off x="152233" y="191577"/>
            <a:ext cx="2577119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"/>
                <a:cs typeface="Helvetica Neue"/>
              </a:rPr>
              <a:t>“What next?”</a:t>
            </a:r>
            <a:endParaRPr lang="en-US" sz="22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6" name="Shape 160"/>
          <p:cNvSpPr txBox="1"/>
          <p:nvPr/>
        </p:nvSpPr>
        <p:spPr>
          <a:xfrm>
            <a:off x="3195522" y="207775"/>
            <a:ext cx="5539256" cy="1683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Helvetica Neue"/>
                <a:cs typeface="Helvetica Neue"/>
              </a:rPr>
              <a:t>Send me an email or hand me a business card. </a:t>
            </a:r>
            <a:r>
              <a:rPr lang="en-US" dirty="0">
                <a:latin typeface="Helvetica Neue"/>
                <a:cs typeface="Helvetica Neue"/>
                <a:hlinkClick r:id="rId3"/>
              </a:rPr>
              <a:t>alex@alexepstein.com</a:t>
            </a:r>
            <a:endParaRPr lang="en-US" dirty="0">
              <a:latin typeface="Helvetica Neue"/>
              <a:cs typeface="Helvetica Neue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Helvetica Neue"/>
                <a:cs typeface="Helvetica Neue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 Neue"/>
                <a:cs typeface="Helvetica Neue"/>
              </a:rPr>
              <a:t>I’ll follow up about: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 Neue"/>
                <a:cs typeface="Helvetica Neue"/>
              </a:rPr>
              <a:t> </a:t>
            </a:r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latin typeface="Helvetica Neue"/>
                <a:cs typeface="Helvetica Neue"/>
              </a:rPr>
              <a:t>Weekly email list: </a:t>
            </a:r>
            <a:r>
              <a:rPr lang="en-US" dirty="0">
                <a:latin typeface="Helvetica Neue"/>
                <a:cs typeface="Helvetica Neue"/>
              </a:rPr>
              <a:t>If you want you and your team to have arguments to 100 on new issues (plus a 30 part Energy Clarity course)</a:t>
            </a:r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latin typeface="Helvetica Neue"/>
                <a:cs typeface="Helvetica Neue"/>
              </a:rPr>
              <a:t>Speaking: </a:t>
            </a:r>
            <a:r>
              <a:rPr lang="en-US" dirty="0">
                <a:latin typeface="Helvetica Neue"/>
                <a:cs typeface="Helvetica Neue"/>
              </a:rPr>
              <a:t>If you want a great speaker to change the narrative to a key stakeholder group</a:t>
            </a:r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latin typeface="Helvetica Neue"/>
                <a:cs typeface="Helvetica Neue"/>
              </a:rPr>
              <a:t>Messaging solutions: </a:t>
            </a:r>
            <a:r>
              <a:rPr lang="en-US" dirty="0">
                <a:latin typeface="Helvetica Neue"/>
                <a:cs typeface="Helvetica Neue"/>
              </a:rPr>
              <a:t>If you want us to help create your messaging </a:t>
            </a:r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latin typeface="Helvetica Neue"/>
                <a:cs typeface="Helvetica Neue"/>
              </a:rPr>
              <a:t>Champion: </a:t>
            </a:r>
            <a:r>
              <a:rPr lang="en-US" dirty="0">
                <a:latin typeface="Helvetica Neue"/>
                <a:cs typeface="Helvetica Neue"/>
              </a:rPr>
              <a:t>If you want to get personally involved in championing energy abundance and are willing to commit 1 hour a month</a:t>
            </a:r>
          </a:p>
        </p:txBody>
      </p:sp>
    </p:spTree>
    <p:extLst>
      <p:ext uri="{BB962C8B-B14F-4D97-AF65-F5344CB8AC3E}">
        <p14:creationId xmlns:p14="http://schemas.microsoft.com/office/powerpoint/2010/main" val="176920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2454" y="1234488"/>
            <a:ext cx="4458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Observation: Every conversation has a moral framework</a:t>
            </a:r>
          </a:p>
          <a:p>
            <a:endParaRPr lang="en-US" dirty="0">
              <a:latin typeface="Helvetica Neue"/>
              <a:ea typeface="Helvetica Neue" charset="0"/>
              <a:cs typeface="Helvetica Neue"/>
            </a:endParaRPr>
          </a:p>
          <a:p>
            <a:endParaRPr lang="en-US" dirty="0">
              <a:latin typeface="Helvetica Neue"/>
              <a:ea typeface="Helvetica Neue" charset="0"/>
              <a:cs typeface="Helvetica Neue"/>
            </a:endParaRPr>
          </a:p>
        </p:txBody>
      </p:sp>
      <p:pic>
        <p:nvPicPr>
          <p:cNvPr id="6" name="Picture 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8" y="2673876"/>
            <a:ext cx="5399798" cy="85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6503" y="2508926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lowest  evil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9702" y="2508926"/>
            <a:ext cx="1197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highest good</a:t>
            </a:r>
          </a:p>
        </p:txBody>
      </p:sp>
    </p:spTree>
    <p:extLst>
      <p:ext uri="{BB962C8B-B14F-4D97-AF65-F5344CB8AC3E}">
        <p14:creationId xmlns:p14="http://schemas.microsoft.com/office/powerpoint/2010/main" val="318707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6527" y="389266"/>
            <a:ext cx="4458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Example: Trump’s redefinition of 100 and -100 in American politics</a:t>
            </a:r>
            <a:endParaRPr lang="en-US" dirty="0">
              <a:latin typeface="Helvetica Neue"/>
              <a:ea typeface="Helvetica Neue" charset="0"/>
              <a:cs typeface="Helvetica Neue"/>
            </a:endParaRPr>
          </a:p>
        </p:txBody>
      </p:sp>
      <p:pic>
        <p:nvPicPr>
          <p:cNvPr id="6" name="Picture 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34" y="1942823"/>
            <a:ext cx="4582665" cy="729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1376" y="1752612"/>
            <a:ext cx="9284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Inequality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4768" y="1752612"/>
            <a:ext cx="800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Equality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1375" y="3403607"/>
            <a:ext cx="1518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American decline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501" y="3403607"/>
            <a:ext cx="17204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American greatness</a:t>
            </a:r>
          </a:p>
        </p:txBody>
      </p:sp>
      <p:pic>
        <p:nvPicPr>
          <p:cNvPr id="14" name="Picture 13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34" y="3680606"/>
            <a:ext cx="4582665" cy="729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0249" y="2044702"/>
            <a:ext cx="732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Before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0249" y="3785800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6735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5" y="3680606"/>
            <a:ext cx="4582665" cy="729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8" y="389266"/>
            <a:ext cx="4458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Example: </a:t>
            </a:r>
            <a:r>
              <a:rPr lang="en-US" sz="2100" dirty="0" err="1">
                <a:latin typeface="Helvetica Neue"/>
                <a:ea typeface="Helvetica Neue" charset="0"/>
                <a:cs typeface="Helvetica Neue"/>
              </a:rPr>
              <a:t>Jobs’s</a:t>
            </a:r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 redefinition of 100 and -100 in computing</a:t>
            </a:r>
            <a:endParaRPr lang="en-US" dirty="0">
              <a:latin typeface="Helvetica Neue"/>
              <a:ea typeface="Helvetica Neue" charset="0"/>
              <a:cs typeface="Helvetica Neue"/>
            </a:endParaRPr>
          </a:p>
        </p:txBody>
      </p:sp>
      <p:pic>
        <p:nvPicPr>
          <p:cNvPr id="6" name="Picture 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5" y="1942823"/>
            <a:ext cx="4582665" cy="729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3027" y="1524017"/>
            <a:ext cx="16690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Unintelligible </a:t>
            </a:r>
          </a:p>
          <a:p>
            <a:r>
              <a:rPr lang="en-US" sz="1350" dirty="0">
                <a:latin typeface="Helvetica Neue"/>
                <a:cs typeface="Helvetica Neue"/>
              </a:rPr>
              <a:t>(low sophistication)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9892" y="1524017"/>
            <a:ext cx="17299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Unintelligible</a:t>
            </a:r>
          </a:p>
          <a:p>
            <a:r>
              <a:rPr lang="en-US" sz="1350" dirty="0">
                <a:latin typeface="Helvetica Neue"/>
                <a:cs typeface="Helvetica Neue"/>
              </a:rPr>
              <a:t>(high sophistication)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3027" y="3352808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Unusably complex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3574" y="3254824"/>
            <a:ext cx="23262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Empowering everyone with 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simplicity plus power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1900" y="2044702"/>
            <a:ext cx="732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Before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1900" y="3785800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97475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8" y="389266"/>
            <a:ext cx="4458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Example: MLK’s redefinition of 100 and -100 in race relations</a:t>
            </a:r>
            <a:endParaRPr lang="en-US" dirty="0">
              <a:latin typeface="Helvetica Neue"/>
              <a:ea typeface="Helvetica Neue" charset="0"/>
              <a:cs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2802" y="3126609"/>
            <a:ext cx="14895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Judged by color </a:t>
            </a:r>
          </a:p>
          <a:p>
            <a:r>
              <a:rPr lang="en-US" sz="1350" dirty="0">
                <a:latin typeface="Helvetica Neue"/>
                <a:cs typeface="Helvetica Neue"/>
              </a:rPr>
              <a:t>of skin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0350" y="3116317"/>
            <a:ext cx="2463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Judged by content of  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character (colorblind society)</a:t>
            </a:r>
          </a:p>
        </p:txBody>
      </p:sp>
      <p:pic>
        <p:nvPicPr>
          <p:cNvPr id="14" name="Picture 13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5" y="3680606"/>
            <a:ext cx="4582665" cy="729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900" y="2044702"/>
            <a:ext cx="732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Before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1900" y="3785800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4400" y="2044702"/>
            <a:ext cx="19704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Not a big enough issue</a:t>
            </a:r>
          </a:p>
        </p:txBody>
      </p:sp>
    </p:spTree>
    <p:extLst>
      <p:ext uri="{BB962C8B-B14F-4D97-AF65-F5344CB8AC3E}">
        <p14:creationId xmlns:p14="http://schemas.microsoft.com/office/powerpoint/2010/main" val="143444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5" y="3680606"/>
            <a:ext cx="4582665" cy="729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752475" cy="5143500"/>
          </a:xfrm>
          <a:prstGeom prst="rect">
            <a:avLst/>
          </a:prstGeom>
          <a:solidFill>
            <a:srgbClr val="00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177" y="389266"/>
            <a:ext cx="4634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"/>
                <a:ea typeface="Helvetica Neue" charset="0"/>
                <a:cs typeface="Helvetica Neue"/>
              </a:rPr>
              <a:t>Example: The green movement’s redefinition of 100 and -100 in energy</a:t>
            </a:r>
          </a:p>
        </p:txBody>
      </p:sp>
      <p:pic>
        <p:nvPicPr>
          <p:cNvPr id="6" name="Picture 5" descr="ArgueTo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5" y="1942823"/>
            <a:ext cx="4582665" cy="729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3026" y="1524017"/>
            <a:ext cx="14125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Unavailability or</a:t>
            </a:r>
          </a:p>
          <a:p>
            <a:r>
              <a:rPr lang="en-US" sz="1350" dirty="0">
                <a:latin typeface="Helvetica Neue"/>
                <a:cs typeface="Helvetica Neue"/>
              </a:rPr>
              <a:t>insecurity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2406" y="1524017"/>
            <a:ext cx="12074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Availability or</a:t>
            </a:r>
          </a:p>
          <a:p>
            <a:r>
              <a:rPr lang="en-US" sz="1350" dirty="0">
                <a:latin typeface="Helvetica Neue"/>
                <a:cs typeface="Helvetica Neue"/>
              </a:rPr>
              <a:t>security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6244" y="3254824"/>
            <a:ext cx="14736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latin typeface="Helvetica Neue"/>
                <a:cs typeface="Helvetica Neue"/>
              </a:rPr>
              <a:t>Completely </a:t>
            </a:r>
          </a:p>
          <a:p>
            <a:pPr algn="r"/>
            <a:r>
              <a:rPr lang="en-US" sz="1350" dirty="0">
                <a:latin typeface="Helvetica Neue"/>
                <a:cs typeface="Helvetica Neue"/>
              </a:rPr>
              <a:t>green/renewable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1900" y="2044702"/>
            <a:ext cx="732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Before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1900" y="3785800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After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2802" y="3254824"/>
            <a:ext cx="18006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"/>
                <a:cs typeface="Helvetica Neue"/>
              </a:rPr>
              <a:t>Not green/renewable</a:t>
            </a:r>
          </a:p>
          <a:p>
            <a:r>
              <a:rPr lang="en-US" sz="1350" dirty="0">
                <a:latin typeface="Helvetica Neue"/>
                <a:cs typeface="Helvetica Neue"/>
              </a:rPr>
              <a:t>(more fossil fuels)</a:t>
            </a:r>
          </a:p>
        </p:txBody>
      </p:sp>
    </p:spTree>
    <p:extLst>
      <p:ext uri="{BB962C8B-B14F-4D97-AF65-F5344CB8AC3E}">
        <p14:creationId xmlns:p14="http://schemas.microsoft.com/office/powerpoint/2010/main" val="306923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1095</Words>
  <Application>Microsoft Macintosh PowerPoint</Application>
  <PresentationFormat>On-screen Show (16:9)</PresentationFormat>
  <Paragraphs>161</Paragraphs>
  <Slides>49</Slides>
  <Notes>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Watkins</dc:creator>
  <cp:lastModifiedBy>Don Watkins</cp:lastModifiedBy>
  <cp:revision>150</cp:revision>
  <cp:lastPrinted>2019-03-04T02:14:22Z</cp:lastPrinted>
  <dcterms:created xsi:type="dcterms:W3CDTF">2018-04-15T11:32:49Z</dcterms:created>
  <dcterms:modified xsi:type="dcterms:W3CDTF">2019-03-05T01:41:54Z</dcterms:modified>
</cp:coreProperties>
</file>